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4"/>
  </p:sldMasterIdLst>
  <p:notesMasterIdLst>
    <p:notesMasterId r:id="rId13"/>
  </p:notesMasterIdLst>
  <p:handoutMasterIdLst>
    <p:handoutMasterId r:id="rId14"/>
  </p:handoutMasterIdLst>
  <p:sldIdLst>
    <p:sldId id="313" r:id="rId5"/>
    <p:sldId id="327" r:id="rId6"/>
    <p:sldId id="329" r:id="rId7"/>
    <p:sldId id="338" r:id="rId8"/>
    <p:sldId id="335" r:id="rId9"/>
    <p:sldId id="339" r:id="rId10"/>
    <p:sldId id="336" r:id="rId11"/>
    <p:sldId id="337" r:id="rId1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9999"/>
    <a:srgbClr val="3D8F95"/>
    <a:srgbClr val="46A5AC"/>
    <a:srgbClr val="567DB6"/>
    <a:srgbClr val="C7D4E7"/>
    <a:srgbClr val="003399"/>
    <a:srgbClr val="92BA65"/>
    <a:srgbClr val="AAC57F"/>
    <a:srgbClr val="99B9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2403" autoAdjust="0"/>
  </p:normalViewPr>
  <p:slideViewPr>
    <p:cSldViewPr snapToGrid="0">
      <p:cViewPr>
        <p:scale>
          <a:sx n="100" d="100"/>
          <a:sy n="100" d="100"/>
        </p:scale>
        <p:origin x="-228" y="180"/>
      </p:cViewPr>
      <p:guideLst>
        <p:guide orient="horz" pos="2160"/>
        <p:guide pos="28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-1938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28" cy="464820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83" y="0"/>
            <a:ext cx="3037628" cy="464820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r">
              <a:defRPr sz="1200"/>
            </a:lvl1pPr>
          </a:lstStyle>
          <a:p>
            <a:fld id="{0828D070-9623-4488-B243-F51844EDC0BE}" type="datetimeFigureOut">
              <a:rPr lang="en-US" smtClean="0"/>
              <a:t>7/26/2012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89"/>
            <a:ext cx="3037628" cy="464820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183" y="8829989"/>
            <a:ext cx="3037628" cy="464820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r">
              <a:defRPr sz="1200"/>
            </a:lvl1pPr>
          </a:lstStyle>
          <a:p>
            <a:fld id="{B72390E3-B179-4367-B68F-7BFCE6C72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02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3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68" tIns="46535" rIns="93068" bIns="4653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1" y="3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68" tIns="46535" rIns="93068" bIns="4653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3" y="4415791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68" tIns="46535" rIns="93068" bIns="465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8831583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68" tIns="46535" rIns="93068" bIns="4653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1" y="8831583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68" tIns="46535" rIns="93068" bIns="4653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88DB2EF-1C38-43E3-9B28-D8B137D080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6518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4A93A8-A241-4325-A0B9-EBF9D2F411F4}" type="slidenum">
              <a:rPr lang="en-US" smtClean="0">
                <a:latin typeface="Arial" pitchFamily="34" charset="0"/>
              </a:rPr>
              <a:pPr/>
              <a:t>1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8DB2EF-1C38-43E3-9B28-D8B137D0802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8DB2EF-1C38-43E3-9B28-D8B137D0802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8DB2EF-1C38-43E3-9B28-D8B137D0802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8DB2EF-1C38-43E3-9B28-D8B137D0802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8DB2EF-1C38-43E3-9B28-D8B137D0802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8DB2EF-1C38-43E3-9B28-D8B137D0802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8DB2EF-1C38-43E3-9B28-D8B137D0802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8424148" y="6257018"/>
            <a:ext cx="4667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fld id="{399873FD-FA4F-4365-8492-690FDB9BCCAE}" type="slidenum">
              <a:rPr lang="en-US" b="1">
                <a:solidFill>
                  <a:srgbClr val="C7D4E7"/>
                </a:solidFill>
                <a:latin typeface="Arial" charset="0"/>
              </a:rPr>
              <a:pPr algn="ctr">
                <a:defRPr/>
              </a:pPr>
              <a:t>‹#›</a:t>
            </a:fld>
            <a:endParaRPr lang="en-US" b="1" dirty="0">
              <a:solidFill>
                <a:srgbClr val="C7D4E7"/>
              </a:solidFill>
              <a:latin typeface="Aria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1" y="0"/>
            <a:ext cx="9144001" cy="6858000"/>
            <a:chOff x="0" y="0"/>
            <a:chExt cx="10058400" cy="7772400"/>
          </a:xfrm>
        </p:grpSpPr>
        <p:pic>
          <p:nvPicPr>
            <p:cNvPr id="13" name="Picture 6" descr="titleSlideIdea5.jpg"/>
            <p:cNvPicPr>
              <a:picLocks noChangeAspect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0"/>
              <a:ext cx="10058400" cy="777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7" descr="http://www.houstonisd.org/Commserv/Images/HISD_seal200.gif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20663" y="153988"/>
              <a:ext cx="1287462" cy="1289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6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7158050"/>
            <a:chOff x="1588" y="0"/>
            <a:chExt cx="10056812" cy="8083163"/>
          </a:xfrm>
        </p:grpSpPr>
        <p:pic>
          <p:nvPicPr>
            <p:cNvPr id="8" name="Picture 4" descr="titleSlideIdea3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88" y="0"/>
              <a:ext cx="10056812" cy="777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2367" y="7341881"/>
              <a:ext cx="10056033" cy="417065"/>
            </a:xfrm>
            <a:prstGeom prst="rect">
              <a:avLst/>
            </a:prstGeom>
            <a:gradFill flip="none" rotWithShape="1">
              <a:gsLst>
                <a:gs pos="21000">
                  <a:srgbClr val="0A193A"/>
                </a:gs>
                <a:gs pos="100000">
                  <a:srgbClr val="0A193A">
                    <a:alpha val="72000"/>
                  </a:srgbClr>
                </a:gs>
              </a:gsLst>
              <a:lin ang="0" scaled="1"/>
              <a:tileRect/>
            </a:gradFill>
          </p:spPr>
          <p:txBody>
            <a:bodyPr anchor="ctr">
              <a:spAutoFit/>
            </a:bodyPr>
            <a:lstStyle/>
            <a:p>
              <a:pPr algn="ctr" defTabSz="5094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spc="110" dirty="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0" name="TextBox 8"/>
            <p:cNvSpPr txBox="1">
              <a:spLocks noChangeArrowheads="1"/>
            </p:cNvSpPr>
            <p:nvPr/>
          </p:nvSpPr>
          <p:spPr bwMode="auto">
            <a:xfrm>
              <a:off x="3784601" y="7353300"/>
              <a:ext cx="5727701" cy="729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800" spc="100" dirty="0">
                  <a:solidFill>
                    <a:schemeClr val="bg1"/>
                  </a:solidFill>
                  <a:latin typeface="Calibri" pitchFamily="34" charset="0"/>
                </a:rPr>
                <a:t>HOUSTON  </a:t>
              </a:r>
              <a:r>
                <a:rPr lang="en-US" sz="1800" spc="100" dirty="0" smtClean="0">
                  <a:solidFill>
                    <a:schemeClr val="bg1"/>
                  </a:solidFill>
                  <a:latin typeface="Calibri" pitchFamily="34" charset="0"/>
                </a:rPr>
                <a:t>INDEPENDENT  SCHOOL  DISTRICT</a:t>
              </a:r>
              <a:endParaRPr lang="en-US" sz="1800" spc="100" dirty="0">
                <a:solidFill>
                  <a:schemeClr val="bg1"/>
                </a:solidFill>
                <a:latin typeface="Calibri" pitchFamily="34" charset="0"/>
              </a:endParaRPr>
            </a:p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175656" y="812483"/>
            <a:ext cx="764902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bg1"/>
                </a:solidFill>
                <a:latin typeface="Calibri" pitchFamily="34" charset="0"/>
              </a:rPr>
              <a:t>Test Security Measures</a:t>
            </a:r>
            <a:endParaRPr lang="en-US" sz="20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r"/>
            <a:endParaRPr lang="en-US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67087" y="1807842"/>
            <a:ext cx="3647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July 10, 2012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7576" y="2535560"/>
            <a:ext cx="3416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Carla Stevens</a:t>
            </a:r>
          </a:p>
          <a:p>
            <a:pPr algn="r"/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Assistant Superintendent</a:t>
            </a:r>
            <a:endParaRPr lang="en-US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3650" y="523875"/>
            <a:ext cx="7213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Houston ISD</a:t>
            </a:r>
          </a:p>
          <a:p>
            <a:pPr algn="ctr"/>
            <a:r>
              <a:rPr lang="en-US" sz="2400" b="1" dirty="0" smtClean="0"/>
              <a:t>2011-2012</a:t>
            </a:r>
            <a:endParaRPr lang="en-US" sz="24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733802"/>
              </p:ext>
            </p:extLst>
          </p:nvPr>
        </p:nvGraphicFramePr>
        <p:xfrm>
          <a:off x="1436914" y="1335319"/>
          <a:ext cx="6875815" cy="498933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449661"/>
                <a:gridCol w="1426154"/>
              </a:tblGrid>
              <a:tr h="49536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 smtClean="0">
                          <a:effectLst/>
                        </a:rPr>
                        <a:t>Background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95363">
                <a:tc>
                  <a:txBody>
                    <a:bodyPr/>
                    <a:lstStyle/>
                    <a:p>
                      <a:pPr lvl="1" algn="l" fontAlgn="b">
                        <a:spcBef>
                          <a:spcPts val="600"/>
                        </a:spcBef>
                      </a:pPr>
                      <a:r>
                        <a:rPr lang="en-US" sz="2400" u="none" strike="noStrike" dirty="0" smtClean="0">
                          <a:effectLst/>
                        </a:rPr>
                        <a:t>Schools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</a:pPr>
                      <a:r>
                        <a:rPr lang="en-US" sz="2400" u="none" strike="noStrike" dirty="0" smtClean="0">
                          <a:effectLst/>
                        </a:rPr>
                        <a:t>279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55255">
                <a:tc>
                  <a:txBody>
                    <a:bodyPr/>
                    <a:lstStyle/>
                    <a:p>
                      <a:pPr lvl="1" algn="l" fontAlgn="b">
                        <a:spcBef>
                          <a:spcPts val="600"/>
                        </a:spcBef>
                      </a:pPr>
                      <a:r>
                        <a:rPr lang="en-US" sz="2400" u="none" strike="noStrike" dirty="0" smtClean="0">
                          <a:effectLst/>
                        </a:rPr>
                        <a:t>Students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</a:pPr>
                      <a:r>
                        <a:rPr lang="en-US" sz="2400" u="none" strike="noStrike" dirty="0" smtClean="0">
                          <a:effectLst/>
                        </a:rPr>
                        <a:t>203,066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66725">
                <a:tc>
                  <a:txBody>
                    <a:bodyPr/>
                    <a:lstStyle/>
                    <a:p>
                      <a:pPr lvl="1" algn="l" fontAlgn="b">
                        <a:spcBef>
                          <a:spcPts val="600"/>
                        </a:spcBef>
                      </a:pPr>
                      <a:r>
                        <a:rPr lang="en-US" sz="2400" u="none" strike="noStrike" dirty="0" smtClean="0">
                          <a:effectLst/>
                        </a:rPr>
                        <a:t>	African</a:t>
                      </a:r>
                      <a:r>
                        <a:rPr lang="en-US" sz="2400" u="none" strike="noStrike" baseline="0" dirty="0" smtClean="0">
                          <a:effectLst/>
                        </a:rPr>
                        <a:t> American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</a:pPr>
                      <a:r>
                        <a:rPr lang="en-US" sz="2400" u="none" strike="noStrike" dirty="0" smtClean="0">
                          <a:effectLst/>
                        </a:rPr>
                        <a:t>25%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66725">
                <a:tc>
                  <a:txBody>
                    <a:bodyPr/>
                    <a:lstStyle/>
                    <a:p>
                      <a:pPr lvl="1" algn="l" fontAlgn="b">
                        <a:spcBef>
                          <a:spcPts val="600"/>
                        </a:spcBef>
                      </a:pPr>
                      <a:r>
                        <a:rPr lang="en-US" sz="2400" u="none" strike="noStrike" dirty="0" smtClean="0">
                          <a:effectLst/>
                        </a:rPr>
                        <a:t>	Asian/NH/PI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</a:pP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76250">
                <a:tc>
                  <a:txBody>
                    <a:bodyPr/>
                    <a:lstStyle/>
                    <a:p>
                      <a:pPr lvl="1" algn="l" fontAlgn="b">
                        <a:spcBef>
                          <a:spcPts val="600"/>
                        </a:spcBef>
                      </a:pPr>
                      <a:r>
                        <a:rPr lang="en-US" sz="2400" u="none" strike="noStrike" dirty="0" smtClean="0">
                          <a:effectLst/>
                        </a:rPr>
                        <a:t>	Hispanic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</a:pPr>
                      <a:r>
                        <a:rPr lang="en-US" sz="2400" u="none" strike="noStrike" dirty="0" smtClean="0">
                          <a:effectLst/>
                        </a:rPr>
                        <a:t>62%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95300">
                <a:tc>
                  <a:txBody>
                    <a:bodyPr/>
                    <a:lstStyle/>
                    <a:p>
                      <a:pPr lvl="1" algn="l" fontAlgn="b">
                        <a:spcBef>
                          <a:spcPts val="600"/>
                        </a:spcBef>
                      </a:pPr>
                      <a:r>
                        <a:rPr lang="en-US" sz="2400" u="none" strike="noStrike" dirty="0" smtClean="0">
                          <a:effectLst/>
                        </a:rPr>
                        <a:t>	White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</a:pPr>
                      <a:r>
                        <a:rPr lang="en-US" sz="2400" u="none" strike="noStrike" dirty="0" smtClean="0">
                          <a:effectLst/>
                        </a:rPr>
                        <a:t>8%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76250">
                <a:tc>
                  <a:txBody>
                    <a:bodyPr/>
                    <a:lstStyle/>
                    <a:p>
                      <a:pPr lvl="1" algn="l" fontAlgn="b">
                        <a:spcBef>
                          <a:spcPts val="600"/>
                        </a:spcBef>
                      </a:pPr>
                      <a:r>
                        <a:rPr lang="en-US" sz="2400" u="none" strike="noStrike" dirty="0" smtClean="0">
                          <a:effectLst/>
                        </a:rPr>
                        <a:t>	Economically Disadvantaged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</a:pPr>
                      <a:r>
                        <a:rPr lang="en-US" sz="2400" u="none" strike="noStrike" dirty="0" smtClean="0">
                          <a:effectLst/>
                        </a:rPr>
                        <a:t>80%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21058"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5816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Approximately 150,000 students take state or district required summative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assessments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0" y="457200"/>
            <a:ext cx="71628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Strategies to Prevent / Minimize Cheating…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14375" y="1276351"/>
            <a:ext cx="5934075" cy="545782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endParaRPr lang="en-US" sz="2400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600" dirty="0" smtClean="0"/>
              <a:t>Follow all state procedures on training for campus test coordinators and test administrators, oaths, etc. </a:t>
            </a:r>
            <a:r>
              <a:rPr lang="en-US" sz="2600" b="1" dirty="0" smtClean="0"/>
              <a:t>PLUS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600" dirty="0" smtClean="0"/>
              <a:t>District monitors: 2 trained central office staff at each campus (560) 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600" dirty="0" smtClean="0"/>
              <a:t>Teachers do not administer tests to their own student above grade 2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en-US" sz="31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1469" y="3267076"/>
            <a:ext cx="2519181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0" y="457200"/>
            <a:ext cx="71628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Strategies to Prevent / Minimize Cheating…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14375" y="1438276"/>
            <a:ext cx="8058150" cy="519112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Secure test storage area certification procedure for campuses; reviewed and certified by Student Assessment or School Office staff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Security cameras on every campus </a:t>
            </a:r>
            <a:br>
              <a:rPr lang="en-US" sz="2400" dirty="0" smtClean="0"/>
            </a:br>
            <a:r>
              <a:rPr lang="en-US" sz="2400" dirty="0" smtClean="0"/>
              <a:t>are oriented to monitor the entrance </a:t>
            </a:r>
            <a:br>
              <a:rPr lang="en-US" sz="2400" dirty="0" smtClean="0"/>
            </a:br>
            <a:r>
              <a:rPr lang="en-US" sz="2400" dirty="0" smtClean="0"/>
              <a:t>of the secured storage location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District trucks, accompanied by one Student Assessment staff member per truck, deliver secured materials within a short window to minimize the time secure materials are on campuses (from 2 wks to 1wk)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6475" y="2590800"/>
            <a:ext cx="28670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0" y="457200"/>
            <a:ext cx="71628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Strategies to Prevent / Minimize Cheating…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38174" y="1466851"/>
            <a:ext cx="8353425" cy="5219699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Any campus under investigation must prepare test materials at TMC prior to testing and can store tests at the school only during the actual administration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Detailed security training with checklists for Campus Test Coordinators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Cell phone policy prohibits student possession of communication devices during test administrations</a:t>
            </a:r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4625" y="5086350"/>
            <a:ext cx="212407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0" y="457200"/>
            <a:ext cx="71628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Strategies to Prevent / Minimize Cheating…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38175" y="1466852"/>
            <a:ext cx="6448426" cy="3743324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State-conducted pattern and erasure </a:t>
            </a:r>
            <a:br>
              <a:rPr lang="en-US" sz="2400" dirty="0" smtClean="0"/>
            </a:br>
            <a:r>
              <a:rPr lang="en-US" sz="2400" dirty="0" smtClean="0"/>
              <a:t>analysis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Research Department scale score analysis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Transparent reporting of investigations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Anonymous Tip Line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All allegations taken seriously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>
              <a:solidFill>
                <a:srgbClr val="FF0000"/>
              </a:solidFill>
            </a:endParaRPr>
          </a:p>
        </p:txBody>
      </p:sp>
      <p:pic>
        <p:nvPicPr>
          <p:cNvPr id="4098" name="Picture 1" descr="071005_SO02_vl-vertic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5100" y="4000500"/>
            <a:ext cx="17240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447675"/>
            <a:ext cx="7162800" cy="66675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Response to Cheating and Allegations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57225" y="1038226"/>
            <a:ext cx="8229600" cy="561974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sz="24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Student Assessment staff triage all allegations and conduct investigations or refer to School Office or Professional Standards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Serious allegations are referred to Professional Standards for assignment to outside investigative team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State and district senior staff are informed of investigations and of conclusions from investigations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HR manages any necessary disciplinary actions including reporting to state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Interdepartmental guidelines for managing major investigations have been developed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Student cheating is investigated and handled at the district (local) level with report to state as necessary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90675" y="457200"/>
            <a:ext cx="7162800" cy="66675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“False” Accusations of District Cheating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9125" y="1685927"/>
            <a:ext cx="8229600" cy="2524124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 smtClean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State </a:t>
            </a:r>
            <a:r>
              <a:rPr lang="en-US" sz="2400" dirty="0" err="1" smtClean="0"/>
              <a:t>Caveon</a:t>
            </a:r>
            <a:r>
              <a:rPr lang="en-US" sz="2400" dirty="0" smtClean="0"/>
              <a:t> analysis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Dallas Morning News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Atlanta Journal Constitution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4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75" y="3895725"/>
            <a:ext cx="22193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99CE2BE3693F4E80A980CD8CAB89AD" ma:contentTypeVersion="0" ma:contentTypeDescription="Create a new document." ma:contentTypeScope="" ma:versionID="b6b740f52ae6fe6e4628a9c06b6bf7a3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9ED904-0BE1-4B95-9399-B9609B567993}">
  <ds:schemaRefs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46BBD0F-EE04-4031-B7F5-9614974C1A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8165BED9-1040-49B2-A14B-A0FD5D7B79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13074</TotalTime>
  <Words>301</Words>
  <Application>Microsoft Office PowerPoint</Application>
  <PresentationFormat>On-screen Show (4:3)</PresentationFormat>
  <Paragraphs>69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1_Default Design</vt:lpstr>
      <vt:lpstr>PowerPoint Presentation</vt:lpstr>
      <vt:lpstr>PowerPoint Presentation</vt:lpstr>
      <vt:lpstr>Strategies to Prevent / Minimize Cheating…</vt:lpstr>
      <vt:lpstr>Strategies to Prevent / Minimize Cheating…</vt:lpstr>
      <vt:lpstr>Strategies to Prevent / Minimize Cheating…</vt:lpstr>
      <vt:lpstr>Strategies to Prevent / Minimize Cheating…</vt:lpstr>
      <vt:lpstr>Response to Cheating and Allegations</vt:lpstr>
      <vt:lpstr>“False” Accusations of District Cheating</vt:lpstr>
    </vt:vector>
  </TitlesOfParts>
  <Company>HISD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Richard Patton</dc:creator>
  <cp:lastModifiedBy>Tonya Harris</cp:lastModifiedBy>
  <cp:revision>608</cp:revision>
  <cp:lastPrinted>2012-01-12T21:32:47Z</cp:lastPrinted>
  <dcterms:created xsi:type="dcterms:W3CDTF">2006-07-27T19:27:08Z</dcterms:created>
  <dcterms:modified xsi:type="dcterms:W3CDTF">2012-07-26T17:13:50Z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0x010100AA99CE2BE3693F4E80A980CD8CAB89AD</vt:lpwstr>
  </property>
</Properties>
</file>